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Canva Sans Medium" panose="020B0604020202020204" charset="0"/>
      <p:regular r:id="rId29"/>
    </p:embeddedFont>
    <p:embeddedFont>
      <p:font typeface="Gliker Semi-Bold" panose="020B0604020202020204" charset="0"/>
      <p:regular r:id="rId30"/>
    </p:embeddedFont>
    <p:embeddedFont>
      <p:font typeface="Nunito" pitchFamily="2" charset="0"/>
      <p:regular r:id="rId31"/>
    </p:embeddedFont>
    <p:embeddedFont>
      <p:font typeface="Nunito Bold" charset="0"/>
      <p:regular r:id="rId32"/>
    </p:embeddedFont>
    <p:embeddedFont>
      <p:font typeface="Nunito Medium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s, Maggie" userId="9fa06038-96e1-4f31-bdaa-56d355293e12" providerId="ADAL" clId="{64AB9D54-A848-4953-89DB-A9844BF1609E}"/>
    <pc:docChg chg="modSld">
      <pc:chgData name="Rogers, Maggie" userId="9fa06038-96e1-4f31-bdaa-56d355293e12" providerId="ADAL" clId="{64AB9D54-A848-4953-89DB-A9844BF1609E}" dt="2025-10-30T21:33:17.400" v="19" actId="20577"/>
      <pc:docMkLst>
        <pc:docMk/>
      </pc:docMkLst>
      <pc:sldChg chg="modNotesTx">
        <pc:chgData name="Rogers, Maggie" userId="9fa06038-96e1-4f31-bdaa-56d355293e12" providerId="ADAL" clId="{64AB9D54-A848-4953-89DB-A9844BF1609E}" dt="2025-10-30T21:32:28.221" v="0" actId="20577"/>
        <pc:sldMkLst>
          <pc:docMk/>
          <pc:sldMk cId="0" sldId="259"/>
        </pc:sldMkLst>
      </pc:sldChg>
      <pc:sldChg chg="modNotesTx">
        <pc:chgData name="Rogers, Maggie" userId="9fa06038-96e1-4f31-bdaa-56d355293e12" providerId="ADAL" clId="{64AB9D54-A848-4953-89DB-A9844BF1609E}" dt="2025-10-30T21:32:31.339" v="2" actId="20577"/>
        <pc:sldMkLst>
          <pc:docMk/>
          <pc:sldMk cId="0" sldId="260"/>
        </pc:sldMkLst>
      </pc:sldChg>
      <pc:sldChg chg="modNotesTx">
        <pc:chgData name="Rogers, Maggie" userId="9fa06038-96e1-4f31-bdaa-56d355293e12" providerId="ADAL" clId="{64AB9D54-A848-4953-89DB-A9844BF1609E}" dt="2025-10-30T21:32:33.530" v="3" actId="20577"/>
        <pc:sldMkLst>
          <pc:docMk/>
          <pc:sldMk cId="0" sldId="261"/>
        </pc:sldMkLst>
      </pc:sldChg>
      <pc:sldChg chg="modNotesTx">
        <pc:chgData name="Rogers, Maggie" userId="9fa06038-96e1-4f31-bdaa-56d355293e12" providerId="ADAL" clId="{64AB9D54-A848-4953-89DB-A9844BF1609E}" dt="2025-10-30T21:32:37.053" v="4" actId="20577"/>
        <pc:sldMkLst>
          <pc:docMk/>
          <pc:sldMk cId="0" sldId="262"/>
        </pc:sldMkLst>
      </pc:sldChg>
      <pc:sldChg chg="modNotesTx">
        <pc:chgData name="Rogers, Maggie" userId="9fa06038-96e1-4f31-bdaa-56d355293e12" providerId="ADAL" clId="{64AB9D54-A848-4953-89DB-A9844BF1609E}" dt="2025-10-30T21:32:40.067" v="5" actId="20577"/>
        <pc:sldMkLst>
          <pc:docMk/>
          <pc:sldMk cId="0" sldId="264"/>
        </pc:sldMkLst>
      </pc:sldChg>
      <pc:sldChg chg="modNotesTx">
        <pc:chgData name="Rogers, Maggie" userId="9fa06038-96e1-4f31-bdaa-56d355293e12" providerId="ADAL" clId="{64AB9D54-A848-4953-89DB-A9844BF1609E}" dt="2025-10-30T21:32:42.658" v="6" actId="20577"/>
        <pc:sldMkLst>
          <pc:docMk/>
          <pc:sldMk cId="0" sldId="265"/>
        </pc:sldMkLst>
      </pc:sldChg>
      <pc:sldChg chg="modNotesTx">
        <pc:chgData name="Rogers, Maggie" userId="9fa06038-96e1-4f31-bdaa-56d355293e12" providerId="ADAL" clId="{64AB9D54-A848-4953-89DB-A9844BF1609E}" dt="2025-10-30T21:32:45.551" v="7" actId="20577"/>
        <pc:sldMkLst>
          <pc:docMk/>
          <pc:sldMk cId="0" sldId="266"/>
        </pc:sldMkLst>
      </pc:sldChg>
      <pc:sldChg chg="modNotesTx">
        <pc:chgData name="Rogers, Maggie" userId="9fa06038-96e1-4f31-bdaa-56d355293e12" providerId="ADAL" clId="{64AB9D54-A848-4953-89DB-A9844BF1609E}" dt="2025-10-30T21:32:47.848" v="8" actId="20577"/>
        <pc:sldMkLst>
          <pc:docMk/>
          <pc:sldMk cId="0" sldId="267"/>
        </pc:sldMkLst>
      </pc:sldChg>
      <pc:sldChg chg="modNotesTx">
        <pc:chgData name="Rogers, Maggie" userId="9fa06038-96e1-4f31-bdaa-56d355293e12" providerId="ADAL" clId="{64AB9D54-A848-4953-89DB-A9844BF1609E}" dt="2025-10-30T21:32:50.184" v="9" actId="20577"/>
        <pc:sldMkLst>
          <pc:docMk/>
          <pc:sldMk cId="0" sldId="268"/>
        </pc:sldMkLst>
      </pc:sldChg>
      <pc:sldChg chg="modNotesTx">
        <pc:chgData name="Rogers, Maggie" userId="9fa06038-96e1-4f31-bdaa-56d355293e12" providerId="ADAL" clId="{64AB9D54-A848-4953-89DB-A9844BF1609E}" dt="2025-10-30T21:32:53.041" v="10" actId="20577"/>
        <pc:sldMkLst>
          <pc:docMk/>
          <pc:sldMk cId="0" sldId="269"/>
        </pc:sldMkLst>
      </pc:sldChg>
      <pc:sldChg chg="modNotesTx">
        <pc:chgData name="Rogers, Maggie" userId="9fa06038-96e1-4f31-bdaa-56d355293e12" providerId="ADAL" clId="{64AB9D54-A848-4953-89DB-A9844BF1609E}" dt="2025-10-30T21:32:55.449" v="11" actId="20577"/>
        <pc:sldMkLst>
          <pc:docMk/>
          <pc:sldMk cId="0" sldId="270"/>
        </pc:sldMkLst>
      </pc:sldChg>
      <pc:sldChg chg="modNotesTx">
        <pc:chgData name="Rogers, Maggie" userId="9fa06038-96e1-4f31-bdaa-56d355293e12" providerId="ADAL" clId="{64AB9D54-A848-4953-89DB-A9844BF1609E}" dt="2025-10-30T21:32:57.818" v="12" actId="20577"/>
        <pc:sldMkLst>
          <pc:docMk/>
          <pc:sldMk cId="0" sldId="271"/>
        </pc:sldMkLst>
      </pc:sldChg>
      <pc:sldChg chg="modNotesTx">
        <pc:chgData name="Rogers, Maggie" userId="9fa06038-96e1-4f31-bdaa-56d355293e12" providerId="ADAL" clId="{64AB9D54-A848-4953-89DB-A9844BF1609E}" dt="2025-10-30T21:33:00.913" v="13" actId="20577"/>
        <pc:sldMkLst>
          <pc:docMk/>
          <pc:sldMk cId="0" sldId="272"/>
        </pc:sldMkLst>
      </pc:sldChg>
      <pc:sldChg chg="modNotesTx">
        <pc:chgData name="Rogers, Maggie" userId="9fa06038-96e1-4f31-bdaa-56d355293e12" providerId="ADAL" clId="{64AB9D54-A848-4953-89DB-A9844BF1609E}" dt="2025-10-30T21:33:03.274" v="14" actId="20577"/>
        <pc:sldMkLst>
          <pc:docMk/>
          <pc:sldMk cId="0" sldId="273"/>
        </pc:sldMkLst>
      </pc:sldChg>
      <pc:sldChg chg="modNotesTx">
        <pc:chgData name="Rogers, Maggie" userId="9fa06038-96e1-4f31-bdaa-56d355293e12" providerId="ADAL" clId="{64AB9D54-A848-4953-89DB-A9844BF1609E}" dt="2025-10-30T21:33:06.223" v="15" actId="20577"/>
        <pc:sldMkLst>
          <pc:docMk/>
          <pc:sldMk cId="0" sldId="274"/>
        </pc:sldMkLst>
      </pc:sldChg>
      <pc:sldChg chg="modNotesTx">
        <pc:chgData name="Rogers, Maggie" userId="9fa06038-96e1-4f31-bdaa-56d355293e12" providerId="ADAL" clId="{64AB9D54-A848-4953-89DB-A9844BF1609E}" dt="2025-10-30T21:33:09.301" v="16" actId="20577"/>
        <pc:sldMkLst>
          <pc:docMk/>
          <pc:sldMk cId="0" sldId="275"/>
        </pc:sldMkLst>
      </pc:sldChg>
      <pc:sldChg chg="modNotesTx">
        <pc:chgData name="Rogers, Maggie" userId="9fa06038-96e1-4f31-bdaa-56d355293e12" providerId="ADAL" clId="{64AB9D54-A848-4953-89DB-A9844BF1609E}" dt="2025-10-30T21:33:12.186" v="17" actId="20577"/>
        <pc:sldMkLst>
          <pc:docMk/>
          <pc:sldMk cId="0" sldId="276"/>
        </pc:sldMkLst>
      </pc:sldChg>
      <pc:sldChg chg="modNotesTx">
        <pc:chgData name="Rogers, Maggie" userId="9fa06038-96e1-4f31-bdaa-56d355293e12" providerId="ADAL" clId="{64AB9D54-A848-4953-89DB-A9844BF1609E}" dt="2025-10-30T21:33:14.720" v="18" actId="20577"/>
        <pc:sldMkLst>
          <pc:docMk/>
          <pc:sldMk cId="0" sldId="277"/>
        </pc:sldMkLst>
      </pc:sldChg>
      <pc:sldChg chg="modNotesTx">
        <pc:chgData name="Rogers, Maggie" userId="9fa06038-96e1-4f31-bdaa-56d355293e12" providerId="ADAL" clId="{64AB9D54-A848-4953-89DB-A9844BF1609E}" dt="2025-10-30T21:33:17.400" v="19" actId="20577"/>
        <pc:sldMkLst>
          <pc:docMk/>
          <pc:sldMk cId="0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810623" flipV="1">
            <a:off x="14376795" y="-306911"/>
            <a:ext cx="4774409" cy="2989974"/>
          </a:xfrm>
          <a:custGeom>
            <a:avLst/>
            <a:gdLst/>
            <a:ahLst/>
            <a:cxnLst/>
            <a:rect l="l" t="t" r="r" b="b"/>
            <a:pathLst>
              <a:path w="4774409" h="2989974">
                <a:moveTo>
                  <a:pt x="0" y="2989973"/>
                </a:moveTo>
                <a:lnTo>
                  <a:pt x="4774410" y="2989973"/>
                </a:lnTo>
                <a:lnTo>
                  <a:pt x="4774410" y="0"/>
                </a:lnTo>
                <a:lnTo>
                  <a:pt x="0" y="0"/>
                </a:lnTo>
                <a:lnTo>
                  <a:pt x="0" y="29899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128117">
            <a:off x="-223112" y="-401820"/>
            <a:ext cx="2935770" cy="2861041"/>
          </a:xfrm>
          <a:custGeom>
            <a:avLst/>
            <a:gdLst/>
            <a:ahLst/>
            <a:cxnLst/>
            <a:rect l="l" t="t" r="r" b="b"/>
            <a:pathLst>
              <a:path w="2935770" h="2861041">
                <a:moveTo>
                  <a:pt x="0" y="0"/>
                </a:moveTo>
                <a:lnTo>
                  <a:pt x="2935770" y="0"/>
                </a:lnTo>
                <a:lnTo>
                  <a:pt x="2935770" y="2861040"/>
                </a:lnTo>
                <a:lnTo>
                  <a:pt x="0" y="286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47627">
            <a:off x="14002410" y="9279012"/>
            <a:ext cx="5181138" cy="998860"/>
          </a:xfrm>
          <a:custGeom>
            <a:avLst/>
            <a:gdLst/>
            <a:ahLst/>
            <a:cxnLst/>
            <a:rect l="l" t="t" r="r" b="b"/>
            <a:pathLst>
              <a:path w="5181138" h="998860">
                <a:moveTo>
                  <a:pt x="0" y="0"/>
                </a:moveTo>
                <a:lnTo>
                  <a:pt x="5181138" y="0"/>
                </a:lnTo>
                <a:lnTo>
                  <a:pt x="5181138" y="998860"/>
                </a:lnTo>
                <a:lnTo>
                  <a:pt x="0" y="998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3529515">
            <a:off x="17021003" y="2149763"/>
            <a:ext cx="2758878" cy="2389878"/>
          </a:xfrm>
          <a:custGeom>
            <a:avLst/>
            <a:gdLst/>
            <a:ahLst/>
            <a:cxnLst/>
            <a:rect l="l" t="t" r="r" b="b"/>
            <a:pathLst>
              <a:path w="2758878" h="2389878">
                <a:moveTo>
                  <a:pt x="0" y="0"/>
                </a:moveTo>
                <a:lnTo>
                  <a:pt x="2758878" y="0"/>
                </a:lnTo>
                <a:lnTo>
                  <a:pt x="2758878" y="2389878"/>
                </a:lnTo>
                <a:lnTo>
                  <a:pt x="0" y="2389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73887" y="3958369"/>
            <a:ext cx="9940226" cy="1114992"/>
            <a:chOff x="0" y="0"/>
            <a:chExt cx="12974033" cy="1455293"/>
          </a:xfrm>
        </p:grpSpPr>
        <p:sp>
          <p:nvSpPr>
            <p:cNvPr id="7" name="Freeform 7"/>
            <p:cNvSpPr/>
            <p:nvPr/>
          </p:nvSpPr>
          <p:spPr>
            <a:xfrm>
              <a:off x="-3302" y="-6096"/>
              <a:ext cx="12977208" cy="1467485"/>
            </a:xfrm>
            <a:custGeom>
              <a:avLst/>
              <a:gdLst/>
              <a:ahLst/>
              <a:cxnLst/>
              <a:rect l="l" t="t" r="r" b="b"/>
              <a:pathLst>
                <a:path w="12977208" h="1467485">
                  <a:moveTo>
                    <a:pt x="12948506" y="453009"/>
                  </a:moveTo>
                  <a:cubicBezTo>
                    <a:pt x="12944569" y="418465"/>
                    <a:pt x="12930218" y="385953"/>
                    <a:pt x="12907104" y="360045"/>
                  </a:cubicBezTo>
                  <a:cubicBezTo>
                    <a:pt x="12840937" y="285877"/>
                    <a:pt x="12698062" y="134493"/>
                    <a:pt x="12611575" y="101092"/>
                  </a:cubicBezTo>
                  <a:cubicBezTo>
                    <a:pt x="12454349" y="40513"/>
                    <a:pt x="12357956" y="18796"/>
                    <a:pt x="12321253" y="11938"/>
                  </a:cubicBezTo>
                  <a:cubicBezTo>
                    <a:pt x="12311093" y="10033"/>
                    <a:pt x="12300933" y="9144"/>
                    <a:pt x="12290519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752856"/>
                    <a:pt x="5461" y="923671"/>
                  </a:cubicBezTo>
                  <a:cubicBezTo>
                    <a:pt x="8001" y="1003554"/>
                    <a:pt x="43053" y="1079754"/>
                    <a:pt x="81153" y="1146429"/>
                  </a:cubicBezTo>
                  <a:cubicBezTo>
                    <a:pt x="133858" y="1238758"/>
                    <a:pt x="216916" y="1312926"/>
                    <a:pt x="319786" y="1353820"/>
                  </a:cubicBezTo>
                  <a:cubicBezTo>
                    <a:pt x="330581" y="1358138"/>
                    <a:pt x="341249" y="1362202"/>
                    <a:pt x="351790" y="1366266"/>
                  </a:cubicBezTo>
                  <a:cubicBezTo>
                    <a:pt x="403733" y="1386332"/>
                    <a:pt x="449072" y="1402080"/>
                    <a:pt x="487807" y="1414526"/>
                  </a:cubicBezTo>
                  <a:cubicBezTo>
                    <a:pt x="579374" y="1443863"/>
                    <a:pt x="675132" y="1458341"/>
                    <a:pt x="1041519" y="1458341"/>
                  </a:cubicBezTo>
                  <a:lnTo>
                    <a:pt x="2448761" y="1458341"/>
                  </a:lnTo>
                  <a:cubicBezTo>
                    <a:pt x="2448761" y="1458341"/>
                    <a:pt x="10506995" y="1458341"/>
                    <a:pt x="10506995" y="1458341"/>
                  </a:cubicBezTo>
                  <a:lnTo>
                    <a:pt x="12232988" y="1458341"/>
                  </a:lnTo>
                  <a:cubicBezTo>
                    <a:pt x="12237687" y="1458341"/>
                    <a:pt x="12242386" y="1458595"/>
                    <a:pt x="12247085" y="1458976"/>
                  </a:cubicBezTo>
                  <a:cubicBezTo>
                    <a:pt x="12273755" y="1461135"/>
                    <a:pt x="12381578" y="1467485"/>
                    <a:pt x="12547567" y="1445133"/>
                  </a:cubicBezTo>
                  <a:cubicBezTo>
                    <a:pt x="12722954" y="1421511"/>
                    <a:pt x="12800297" y="1352931"/>
                    <a:pt x="12888308" y="1242441"/>
                  </a:cubicBezTo>
                  <a:cubicBezTo>
                    <a:pt x="12888308" y="1242441"/>
                    <a:pt x="12888308" y="1242441"/>
                    <a:pt x="12888562" y="1242060"/>
                  </a:cubicBezTo>
                  <a:cubicBezTo>
                    <a:pt x="12923360" y="1195451"/>
                    <a:pt x="12943934" y="1139825"/>
                    <a:pt x="12948252" y="1081913"/>
                  </a:cubicBezTo>
                  <a:cubicBezTo>
                    <a:pt x="12957650" y="955294"/>
                    <a:pt x="12975430" y="727456"/>
                    <a:pt x="12977081" y="719201"/>
                  </a:cubicBezTo>
                  <a:cubicBezTo>
                    <a:pt x="12977208" y="711962"/>
                    <a:pt x="12976827" y="704723"/>
                    <a:pt x="12976065" y="697484"/>
                  </a:cubicBezTo>
                  <a:lnTo>
                    <a:pt x="12948379" y="453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08542" y="5987761"/>
            <a:ext cx="8070915" cy="3041471"/>
            <a:chOff x="0" y="0"/>
            <a:chExt cx="10761220" cy="405529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143639" cy="4055295"/>
              <a:chOff x="0" y="0"/>
              <a:chExt cx="1973115" cy="155562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3302" y="-6096"/>
                <a:ext cx="1976290" cy="1567815"/>
              </a:xfrm>
              <a:custGeom>
                <a:avLst/>
                <a:gdLst/>
                <a:ahLst/>
                <a:cxnLst/>
                <a:rect l="l" t="t" r="r" b="b"/>
                <a:pathLst>
                  <a:path w="1976290" h="1567815">
                    <a:moveTo>
                      <a:pt x="1947588" y="453009"/>
                    </a:moveTo>
                    <a:cubicBezTo>
                      <a:pt x="1943651" y="418465"/>
                      <a:pt x="1929300" y="385953"/>
                      <a:pt x="1906186" y="360045"/>
                    </a:cubicBezTo>
                    <a:cubicBezTo>
                      <a:pt x="1840019" y="285877"/>
                      <a:pt x="1697144" y="134493"/>
                      <a:pt x="1610657" y="101092"/>
                    </a:cubicBezTo>
                    <a:cubicBezTo>
                      <a:pt x="1453431" y="40513"/>
                      <a:pt x="1357038" y="18796"/>
                      <a:pt x="1320335" y="11938"/>
                    </a:cubicBezTo>
                    <a:cubicBezTo>
                      <a:pt x="1310175" y="10033"/>
                      <a:pt x="1300015" y="9144"/>
                      <a:pt x="1289601" y="9144"/>
                    </a:cubicBezTo>
                    <a:lnTo>
                      <a:pt x="730250" y="9144"/>
                    </a:lnTo>
                    <a:cubicBezTo>
                      <a:pt x="725551" y="9144"/>
                      <a:pt x="720852" y="8890"/>
                      <a:pt x="716153" y="8509"/>
                    </a:cubicBezTo>
                    <a:cubicBezTo>
                      <a:pt x="689483" y="6350"/>
                      <a:pt x="581660" y="0"/>
                      <a:pt x="415671" y="22352"/>
                    </a:cubicBezTo>
                    <a:cubicBezTo>
                      <a:pt x="240411" y="45974"/>
                      <a:pt x="160147" y="144399"/>
                      <a:pt x="72009" y="254889"/>
                    </a:cubicBezTo>
                    <a:cubicBezTo>
                      <a:pt x="72009" y="254889"/>
                      <a:pt x="20193" y="322199"/>
                      <a:pt x="11430" y="479171"/>
                    </a:cubicBezTo>
                    <a:cubicBezTo>
                      <a:pt x="5588" y="583057"/>
                      <a:pt x="0" y="853186"/>
                      <a:pt x="5461" y="1024001"/>
                    </a:cubicBezTo>
                    <a:cubicBezTo>
                      <a:pt x="8001" y="1103884"/>
                      <a:pt x="43053" y="1180084"/>
                      <a:pt x="81153" y="1246759"/>
                    </a:cubicBezTo>
                    <a:cubicBezTo>
                      <a:pt x="133858" y="1339088"/>
                      <a:pt x="216916" y="1413256"/>
                      <a:pt x="319786" y="1454150"/>
                    </a:cubicBezTo>
                    <a:cubicBezTo>
                      <a:pt x="330581" y="1458468"/>
                      <a:pt x="341249" y="1462532"/>
                      <a:pt x="351790" y="1466596"/>
                    </a:cubicBezTo>
                    <a:cubicBezTo>
                      <a:pt x="403733" y="1486662"/>
                      <a:pt x="449072" y="1502410"/>
                      <a:pt x="487807" y="1514856"/>
                    </a:cubicBezTo>
                    <a:cubicBezTo>
                      <a:pt x="579374" y="1544193"/>
                      <a:pt x="675132" y="1558671"/>
                      <a:pt x="764138" y="1558671"/>
                    </a:cubicBezTo>
                    <a:lnTo>
                      <a:pt x="820324" y="1558671"/>
                    </a:lnTo>
                    <a:cubicBezTo>
                      <a:pt x="820324" y="1558671"/>
                      <a:pt x="1142063" y="1558671"/>
                      <a:pt x="1142063" y="1558671"/>
                    </a:cubicBezTo>
                    <a:lnTo>
                      <a:pt x="1232070" y="1558671"/>
                    </a:lnTo>
                    <a:cubicBezTo>
                      <a:pt x="1236769" y="1558671"/>
                      <a:pt x="1241468" y="1558925"/>
                      <a:pt x="1246167" y="1559306"/>
                    </a:cubicBezTo>
                    <a:cubicBezTo>
                      <a:pt x="1272837" y="1561465"/>
                      <a:pt x="1380660" y="1567815"/>
                      <a:pt x="1546649" y="1545463"/>
                    </a:cubicBezTo>
                    <a:cubicBezTo>
                      <a:pt x="1722036" y="1521841"/>
                      <a:pt x="1799379" y="1453261"/>
                      <a:pt x="1887390" y="1342771"/>
                    </a:cubicBezTo>
                    <a:cubicBezTo>
                      <a:pt x="1887390" y="1342771"/>
                      <a:pt x="1887390" y="1342771"/>
                      <a:pt x="1887644" y="1342390"/>
                    </a:cubicBezTo>
                    <a:cubicBezTo>
                      <a:pt x="1922442" y="1295781"/>
                      <a:pt x="1943016" y="1240155"/>
                      <a:pt x="1947334" y="1182243"/>
                    </a:cubicBezTo>
                    <a:cubicBezTo>
                      <a:pt x="1956732" y="1055624"/>
                      <a:pt x="1974512" y="807085"/>
                      <a:pt x="1976163" y="719201"/>
                    </a:cubicBezTo>
                    <a:cubicBezTo>
                      <a:pt x="1976290" y="711962"/>
                      <a:pt x="1975909" y="704723"/>
                      <a:pt x="1975147" y="697484"/>
                    </a:cubicBezTo>
                    <a:lnTo>
                      <a:pt x="1947461" y="4531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617581" y="0"/>
              <a:ext cx="5143639" cy="4055295"/>
              <a:chOff x="0" y="0"/>
              <a:chExt cx="1973115" cy="155562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3302" y="-6096"/>
                <a:ext cx="1976290" cy="1567815"/>
              </a:xfrm>
              <a:custGeom>
                <a:avLst/>
                <a:gdLst/>
                <a:ahLst/>
                <a:cxnLst/>
                <a:rect l="l" t="t" r="r" b="b"/>
                <a:pathLst>
                  <a:path w="1976290" h="1567815">
                    <a:moveTo>
                      <a:pt x="1947588" y="453009"/>
                    </a:moveTo>
                    <a:cubicBezTo>
                      <a:pt x="1943651" y="418465"/>
                      <a:pt x="1929300" y="385953"/>
                      <a:pt x="1906186" y="360045"/>
                    </a:cubicBezTo>
                    <a:cubicBezTo>
                      <a:pt x="1840019" y="285877"/>
                      <a:pt x="1697144" y="134493"/>
                      <a:pt x="1610657" y="101092"/>
                    </a:cubicBezTo>
                    <a:cubicBezTo>
                      <a:pt x="1453431" y="40513"/>
                      <a:pt x="1357038" y="18796"/>
                      <a:pt x="1320335" y="11938"/>
                    </a:cubicBezTo>
                    <a:cubicBezTo>
                      <a:pt x="1310175" y="10033"/>
                      <a:pt x="1300015" y="9144"/>
                      <a:pt x="1289601" y="9144"/>
                    </a:cubicBezTo>
                    <a:lnTo>
                      <a:pt x="730250" y="9144"/>
                    </a:lnTo>
                    <a:cubicBezTo>
                      <a:pt x="725551" y="9144"/>
                      <a:pt x="720852" y="8890"/>
                      <a:pt x="716153" y="8509"/>
                    </a:cubicBezTo>
                    <a:cubicBezTo>
                      <a:pt x="689483" y="6350"/>
                      <a:pt x="581660" y="0"/>
                      <a:pt x="415671" y="22352"/>
                    </a:cubicBezTo>
                    <a:cubicBezTo>
                      <a:pt x="240411" y="45974"/>
                      <a:pt x="160147" y="144399"/>
                      <a:pt x="72009" y="254889"/>
                    </a:cubicBezTo>
                    <a:cubicBezTo>
                      <a:pt x="72009" y="254889"/>
                      <a:pt x="20193" y="322199"/>
                      <a:pt x="11430" y="479171"/>
                    </a:cubicBezTo>
                    <a:cubicBezTo>
                      <a:pt x="5588" y="583057"/>
                      <a:pt x="0" y="853186"/>
                      <a:pt x="5461" y="1024001"/>
                    </a:cubicBezTo>
                    <a:cubicBezTo>
                      <a:pt x="8001" y="1103884"/>
                      <a:pt x="43053" y="1180084"/>
                      <a:pt x="81153" y="1246759"/>
                    </a:cubicBezTo>
                    <a:cubicBezTo>
                      <a:pt x="133858" y="1339088"/>
                      <a:pt x="216916" y="1413256"/>
                      <a:pt x="319786" y="1454150"/>
                    </a:cubicBezTo>
                    <a:cubicBezTo>
                      <a:pt x="330581" y="1458468"/>
                      <a:pt x="341249" y="1462532"/>
                      <a:pt x="351790" y="1466596"/>
                    </a:cubicBezTo>
                    <a:cubicBezTo>
                      <a:pt x="403733" y="1486662"/>
                      <a:pt x="449072" y="1502410"/>
                      <a:pt x="487807" y="1514856"/>
                    </a:cubicBezTo>
                    <a:cubicBezTo>
                      <a:pt x="579374" y="1544193"/>
                      <a:pt x="675132" y="1558671"/>
                      <a:pt x="764138" y="1558671"/>
                    </a:cubicBezTo>
                    <a:lnTo>
                      <a:pt x="820324" y="1558671"/>
                    </a:lnTo>
                    <a:cubicBezTo>
                      <a:pt x="820324" y="1558671"/>
                      <a:pt x="1142063" y="1558671"/>
                      <a:pt x="1142063" y="1558671"/>
                    </a:cubicBezTo>
                    <a:lnTo>
                      <a:pt x="1232070" y="1558671"/>
                    </a:lnTo>
                    <a:cubicBezTo>
                      <a:pt x="1236769" y="1558671"/>
                      <a:pt x="1241468" y="1558925"/>
                      <a:pt x="1246167" y="1559306"/>
                    </a:cubicBezTo>
                    <a:cubicBezTo>
                      <a:pt x="1272837" y="1561465"/>
                      <a:pt x="1380660" y="1567815"/>
                      <a:pt x="1546649" y="1545463"/>
                    </a:cubicBezTo>
                    <a:cubicBezTo>
                      <a:pt x="1722036" y="1521841"/>
                      <a:pt x="1799379" y="1453261"/>
                      <a:pt x="1887390" y="1342771"/>
                    </a:cubicBezTo>
                    <a:cubicBezTo>
                      <a:pt x="1887390" y="1342771"/>
                      <a:pt x="1887390" y="1342771"/>
                      <a:pt x="1887644" y="1342390"/>
                    </a:cubicBezTo>
                    <a:cubicBezTo>
                      <a:pt x="1922442" y="1295781"/>
                      <a:pt x="1943016" y="1240155"/>
                      <a:pt x="1947334" y="1182243"/>
                    </a:cubicBezTo>
                    <a:cubicBezTo>
                      <a:pt x="1956732" y="1055624"/>
                      <a:pt x="1974512" y="807085"/>
                      <a:pt x="1976163" y="719201"/>
                    </a:cubicBezTo>
                    <a:cubicBezTo>
                      <a:pt x="1976290" y="711962"/>
                      <a:pt x="1975909" y="704723"/>
                      <a:pt x="1975147" y="697484"/>
                    </a:cubicBezTo>
                    <a:lnTo>
                      <a:pt x="1947461" y="4531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6959316" y="145280"/>
              <a:ext cx="2460170" cy="3764735"/>
            </a:xfrm>
            <a:custGeom>
              <a:avLst/>
              <a:gdLst/>
              <a:ahLst/>
              <a:cxnLst/>
              <a:rect l="l" t="t" r="r" b="b"/>
              <a:pathLst>
                <a:path w="2460170" h="3764735">
                  <a:moveTo>
                    <a:pt x="0" y="0"/>
                  </a:moveTo>
                  <a:lnTo>
                    <a:pt x="2460170" y="0"/>
                  </a:lnTo>
                  <a:lnTo>
                    <a:pt x="2460170" y="3764735"/>
                  </a:lnTo>
                  <a:lnTo>
                    <a:pt x="0" y="3764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5671" r="-349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889239" y="442962"/>
              <a:ext cx="3365162" cy="3169371"/>
            </a:xfrm>
            <a:custGeom>
              <a:avLst/>
              <a:gdLst/>
              <a:ahLst/>
              <a:cxnLst/>
              <a:rect l="l" t="t" r="r" b="b"/>
              <a:pathLst>
                <a:path w="3365162" h="3169371">
                  <a:moveTo>
                    <a:pt x="0" y="0"/>
                  </a:moveTo>
                  <a:lnTo>
                    <a:pt x="3365162" y="0"/>
                  </a:lnTo>
                  <a:lnTo>
                    <a:pt x="3365162" y="3169371"/>
                  </a:lnTo>
                  <a:lnTo>
                    <a:pt x="0" y="3169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 rot="-412048">
            <a:off x="-957362" y="7713474"/>
            <a:ext cx="2062517" cy="2459036"/>
          </a:xfrm>
          <a:custGeom>
            <a:avLst/>
            <a:gdLst/>
            <a:ahLst/>
            <a:cxnLst/>
            <a:rect l="l" t="t" r="r" b="b"/>
            <a:pathLst>
              <a:path w="2062517" h="2459036">
                <a:moveTo>
                  <a:pt x="0" y="0"/>
                </a:moveTo>
                <a:lnTo>
                  <a:pt x="2062517" y="0"/>
                </a:lnTo>
                <a:lnTo>
                  <a:pt x="2062517" y="2459036"/>
                </a:lnTo>
                <a:lnTo>
                  <a:pt x="0" y="2459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95356" y="9778442"/>
            <a:ext cx="1836222" cy="911225"/>
          </a:xfrm>
          <a:custGeom>
            <a:avLst/>
            <a:gdLst/>
            <a:ahLst/>
            <a:cxnLst/>
            <a:rect l="l" t="t" r="r" b="b"/>
            <a:pathLst>
              <a:path w="1836222" h="911225">
                <a:moveTo>
                  <a:pt x="0" y="0"/>
                </a:moveTo>
                <a:lnTo>
                  <a:pt x="1836223" y="0"/>
                </a:lnTo>
                <a:lnTo>
                  <a:pt x="1836223" y="911225"/>
                </a:lnTo>
                <a:lnTo>
                  <a:pt x="0" y="9112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357430" y="1866183"/>
            <a:ext cx="13573140" cy="117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0"/>
              </a:lnSpc>
            </a:pPr>
            <a:r>
              <a:rPr lang="en-US" sz="8000" b="1">
                <a:solidFill>
                  <a:srgbClr val="000001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Normal Labor &amp; Delivery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05613" y="4256026"/>
            <a:ext cx="947677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9"/>
              </a:lnSpc>
            </a:pPr>
            <a:r>
              <a:rPr lang="en-US" sz="3399" b="1" spc="-33">
                <a:solidFill>
                  <a:srgbClr val="000001"/>
                </a:solidFill>
                <a:latin typeface="Nunito Medium"/>
                <a:ea typeface="Nunito Medium"/>
                <a:cs typeface="Nunito Medium"/>
                <a:sym typeface="Nunito Medium"/>
              </a:rPr>
              <a:t>NRS200-90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26055"/>
            <a:ext cx="8115300" cy="501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History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Pregnancy history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Symptoms of labor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Physical examination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Vital signs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Leopold’s maneuver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Contraction pattern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FHR &amp; pattern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Vaginal exam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Admission to Labor &amp; Delivery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726055"/>
            <a:ext cx="8115300" cy="501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Labs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UA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CBC, type &amp; screen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GBS testing (if needed)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Amniotic fluid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Birth preferences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Birth plan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Desired pain management</a:t>
            </a:r>
          </a:p>
          <a:p>
            <a:pPr marL="1295397" lvl="2" indent="-431799" algn="l">
              <a:lnSpc>
                <a:spcPts val="4499"/>
              </a:lnSpc>
              <a:buFont typeface="Arial"/>
              <a:buChar char="⚬"/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Advanced directives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0541" y="3350951"/>
            <a:ext cx="14226918" cy="3585099"/>
          </a:xfrm>
          <a:custGeom>
            <a:avLst/>
            <a:gdLst/>
            <a:ahLst/>
            <a:cxnLst/>
            <a:rect l="l" t="t" r="r" b="b"/>
            <a:pathLst>
              <a:path w="14226918" h="3585099">
                <a:moveTo>
                  <a:pt x="0" y="0"/>
                </a:moveTo>
                <a:lnTo>
                  <a:pt x="14226918" y="0"/>
                </a:lnTo>
                <a:lnTo>
                  <a:pt x="14226918" y="3585098"/>
                </a:lnTo>
                <a:lnTo>
                  <a:pt x="0" y="358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40" b="-13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Leopold Maneuvers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03120" y="9544212"/>
            <a:ext cx="2680273" cy="14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"/>
              </a:lnSpc>
              <a:spcBef>
                <a:spcPct val="0"/>
              </a:spcBef>
            </a:pPr>
            <a:r>
              <a:rPr lang="en-US" sz="1000" b="1" spc="-10">
                <a:solidFill>
                  <a:srgbClr val="000001"/>
                </a:solidFill>
                <a:latin typeface="Nunito Bold"/>
                <a:ea typeface="Nunito Bold"/>
                <a:cs typeface="Nunito Bold"/>
                <a:sym typeface="Nunito Bold"/>
              </a:rPr>
              <a:t>Box 19.5, Lowdermilk et al. (2024)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34396" y="1741751"/>
            <a:ext cx="7348996" cy="7735786"/>
          </a:xfrm>
          <a:custGeom>
            <a:avLst/>
            <a:gdLst/>
            <a:ahLst/>
            <a:cxnLst/>
            <a:rect l="l" t="t" r="r" b="b"/>
            <a:pathLst>
              <a:path w="7348996" h="7735786">
                <a:moveTo>
                  <a:pt x="0" y="0"/>
                </a:moveTo>
                <a:lnTo>
                  <a:pt x="7348997" y="0"/>
                </a:lnTo>
                <a:lnTo>
                  <a:pt x="7348997" y="7735786"/>
                </a:lnTo>
                <a:lnTo>
                  <a:pt x="0" y="7735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Fetal 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2716530"/>
            <a:ext cx="8653004" cy="593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Aka the part of the fetus that enters the pelvic inlet first and leads through the birth canal during labor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Three types: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Cephalic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Breech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Shoulder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Fetal lie</a:t>
            </a: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: relation of the fetal spine to the maternal spine (either longitudinal or vertical)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Fetal position:</a:t>
            </a: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 relationship of a reference point on the presenting part to the four quadrants of the mother’s pelvis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03120" y="9544212"/>
            <a:ext cx="2680273" cy="14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"/>
              </a:lnSpc>
              <a:spcBef>
                <a:spcPct val="0"/>
              </a:spcBef>
            </a:pPr>
            <a:r>
              <a:rPr lang="en-US" sz="1000" b="1" spc="-10">
                <a:solidFill>
                  <a:srgbClr val="000001"/>
                </a:solidFill>
                <a:latin typeface="Nunito Bold"/>
                <a:ea typeface="Nunito Bold"/>
                <a:cs typeface="Nunito Bold"/>
                <a:sym typeface="Nunito Bold"/>
              </a:rPr>
              <a:t>Figure 16.02, Lowdermilk et al. (2024)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3785" y="1978373"/>
            <a:ext cx="6451215" cy="6330254"/>
          </a:xfrm>
          <a:custGeom>
            <a:avLst/>
            <a:gdLst/>
            <a:ahLst/>
            <a:cxnLst/>
            <a:rect l="l" t="t" r="r" b="b"/>
            <a:pathLst>
              <a:path w="6451215" h="6330254">
                <a:moveTo>
                  <a:pt x="0" y="0"/>
                </a:moveTo>
                <a:lnTo>
                  <a:pt x="6451215" y="0"/>
                </a:lnTo>
                <a:lnTo>
                  <a:pt x="6451215" y="6330254"/>
                </a:lnTo>
                <a:lnTo>
                  <a:pt x="0" y="6330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Fetal 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57537"/>
            <a:ext cx="9417681" cy="3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Fetal attitude</a:t>
            </a: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: relation of the fetal body parts to one another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Fetal station</a:t>
            </a: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: measure of the degree of descent of the presenting part of the fetus through the birth canal (“engagement”)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Engagement</a:t>
            </a: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: usually corresponds to 0 (zero) station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22439" y="8723583"/>
            <a:ext cx="2622561" cy="14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"/>
              </a:lnSpc>
              <a:spcBef>
                <a:spcPct val="0"/>
              </a:spcBef>
            </a:pPr>
            <a:r>
              <a:rPr lang="en-US" sz="1000" b="1" spc="-10">
                <a:solidFill>
                  <a:srgbClr val="000001"/>
                </a:solidFill>
                <a:latin typeface="Nunito Bold"/>
                <a:ea typeface="Nunito Bold"/>
                <a:cs typeface="Nunito Bold"/>
                <a:sym typeface="Nunito Bold"/>
              </a:rPr>
              <a:t>Figure 16.06, Lowdermilk et al. (2024)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7846" y="2118834"/>
            <a:ext cx="8952308" cy="7139466"/>
          </a:xfrm>
          <a:custGeom>
            <a:avLst/>
            <a:gdLst/>
            <a:ahLst/>
            <a:cxnLst/>
            <a:rect l="l" t="t" r="r" b="b"/>
            <a:pathLst>
              <a:path w="8952308" h="7139466">
                <a:moveTo>
                  <a:pt x="0" y="0"/>
                </a:moveTo>
                <a:lnTo>
                  <a:pt x="8952308" y="0"/>
                </a:lnTo>
                <a:lnTo>
                  <a:pt x="8952308" y="7139466"/>
                </a:lnTo>
                <a:lnTo>
                  <a:pt x="0" y="7139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Cardinal Movements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841014"/>
            <a:ext cx="528176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Engagement &amp; descent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7846" y="9258300"/>
            <a:ext cx="2622561" cy="14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"/>
              </a:lnSpc>
              <a:spcBef>
                <a:spcPct val="0"/>
              </a:spcBef>
            </a:pPr>
            <a:r>
              <a:rPr lang="en-US" sz="1000" b="1" spc="-10">
                <a:solidFill>
                  <a:srgbClr val="000001"/>
                </a:solidFill>
                <a:latin typeface="Nunito Bold"/>
                <a:ea typeface="Nunito Bold"/>
                <a:cs typeface="Nunito Bold"/>
                <a:sym typeface="Nunito Bold"/>
              </a:rPr>
              <a:t>Figure 16.12, Lowdermilk et al. (2024)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421867"/>
            <a:ext cx="528176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Flexion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8003142"/>
            <a:ext cx="528176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Internal rotation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19442" y="2841014"/>
            <a:ext cx="528176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Extension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19442" y="6170014"/>
            <a:ext cx="528176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External rotation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06236" y="9430660"/>
            <a:ext cx="528176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Expulsion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13519442" y="6455764"/>
            <a:ext cx="133685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>
            <a:off x="13787844" y="6470823"/>
            <a:ext cx="1056785" cy="818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" y="5541358"/>
            <a:ext cx="9171042" cy="3716942"/>
          </a:xfrm>
          <a:custGeom>
            <a:avLst/>
            <a:gdLst/>
            <a:ahLst/>
            <a:cxnLst/>
            <a:rect l="l" t="t" r="r" b="b"/>
            <a:pathLst>
              <a:path w="9171042" h="3716942">
                <a:moveTo>
                  <a:pt x="0" y="0"/>
                </a:moveTo>
                <a:lnTo>
                  <a:pt x="9171042" y="0"/>
                </a:lnTo>
                <a:lnTo>
                  <a:pt x="9171042" y="3716942"/>
                </a:lnTo>
                <a:lnTo>
                  <a:pt x="0" y="3716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04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92647" y="1676400"/>
            <a:ext cx="5861756" cy="4607108"/>
          </a:xfrm>
          <a:custGeom>
            <a:avLst/>
            <a:gdLst/>
            <a:ahLst/>
            <a:cxnLst/>
            <a:rect l="l" t="t" r="r" b="b"/>
            <a:pathLst>
              <a:path w="5861756" h="4607108">
                <a:moveTo>
                  <a:pt x="0" y="0"/>
                </a:moveTo>
                <a:lnTo>
                  <a:pt x="5861756" y="0"/>
                </a:lnTo>
                <a:lnTo>
                  <a:pt x="5861756" y="4607108"/>
                </a:lnTo>
                <a:lnTo>
                  <a:pt x="0" y="4607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81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34724" y="6396874"/>
            <a:ext cx="5577602" cy="3538692"/>
          </a:xfrm>
          <a:custGeom>
            <a:avLst/>
            <a:gdLst/>
            <a:ahLst/>
            <a:cxnLst/>
            <a:rect l="l" t="t" r="r" b="b"/>
            <a:pathLst>
              <a:path w="5577602" h="3538692">
                <a:moveTo>
                  <a:pt x="0" y="0"/>
                </a:moveTo>
                <a:lnTo>
                  <a:pt x="5577602" y="0"/>
                </a:lnTo>
                <a:lnTo>
                  <a:pt x="5577602" y="3538692"/>
                </a:lnTo>
                <a:lnTo>
                  <a:pt x="0" y="3538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7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Maternal Assessments During Labor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51983"/>
            <a:ext cx="16116300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Cervical changes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Vital signs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Uterine activity/pattern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23115" y="6008206"/>
            <a:ext cx="2432764" cy="2612523"/>
          </a:xfrm>
          <a:custGeom>
            <a:avLst/>
            <a:gdLst/>
            <a:ahLst/>
            <a:cxnLst/>
            <a:rect l="l" t="t" r="r" b="b"/>
            <a:pathLst>
              <a:path w="2432764" h="2612523">
                <a:moveTo>
                  <a:pt x="0" y="0"/>
                </a:moveTo>
                <a:lnTo>
                  <a:pt x="2432763" y="0"/>
                </a:lnTo>
                <a:lnTo>
                  <a:pt x="2432763" y="2612523"/>
                </a:lnTo>
                <a:lnTo>
                  <a:pt x="0" y="261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28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574941"/>
            <a:ext cx="9081919" cy="258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Fetal heart rate (FHR) tracing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Baseline rate, variability, trends over time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External or internal monitoring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Auscultation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Doppler ultrasound</a:t>
            </a:r>
          </a:p>
        </p:txBody>
      </p:sp>
      <p:sp>
        <p:nvSpPr>
          <p:cNvPr id="4" name="Freeform 4"/>
          <p:cNvSpPr/>
          <p:nvPr/>
        </p:nvSpPr>
        <p:spPr>
          <a:xfrm>
            <a:off x="2133818" y="6251464"/>
            <a:ext cx="3487484" cy="2126007"/>
          </a:xfrm>
          <a:custGeom>
            <a:avLst/>
            <a:gdLst/>
            <a:ahLst/>
            <a:cxnLst/>
            <a:rect l="l" t="t" r="r" b="b"/>
            <a:pathLst>
              <a:path w="3487484" h="2126007">
                <a:moveTo>
                  <a:pt x="0" y="0"/>
                </a:moveTo>
                <a:lnTo>
                  <a:pt x="3487484" y="0"/>
                </a:lnTo>
                <a:lnTo>
                  <a:pt x="3487484" y="2126007"/>
                </a:lnTo>
                <a:lnTo>
                  <a:pt x="0" y="2126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749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581218" y="2088358"/>
            <a:ext cx="5678082" cy="6668904"/>
          </a:xfrm>
          <a:custGeom>
            <a:avLst/>
            <a:gdLst/>
            <a:ahLst/>
            <a:cxnLst/>
            <a:rect l="l" t="t" r="r" b="b"/>
            <a:pathLst>
              <a:path w="5678082" h="6668904">
                <a:moveTo>
                  <a:pt x="0" y="0"/>
                </a:moveTo>
                <a:lnTo>
                  <a:pt x="5678082" y="0"/>
                </a:lnTo>
                <a:lnTo>
                  <a:pt x="5678082" y="6668904"/>
                </a:lnTo>
                <a:lnTo>
                  <a:pt x="0" y="666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632" r="-1022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Fetal Assessments During Labor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Pain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74941"/>
            <a:ext cx="16230600" cy="311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Experience of pain is unique to each individual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Gate-Control Theory of Pain: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Pain sensations follow nerve pathways to the brain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Only a limited number of sensations can travel at once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“Distractions” close down a “gate” in the spinal cord and prevent signal transmission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Establish an appropriate pain goal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74941"/>
            <a:ext cx="16230600" cy="416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Relaxation and breathing techniques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Counterpressure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Touch/massage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Heat/cold application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Hydrotherapy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Aromatherapy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TENS unit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Hypnosis</a:t>
            </a:r>
          </a:p>
        </p:txBody>
      </p:sp>
      <p:sp>
        <p:nvSpPr>
          <p:cNvPr id="3" name="Freeform 3"/>
          <p:cNvSpPr/>
          <p:nvPr/>
        </p:nvSpPr>
        <p:spPr>
          <a:xfrm rot="-3792242">
            <a:off x="10469060" y="2892242"/>
            <a:ext cx="2815007" cy="1808642"/>
          </a:xfrm>
          <a:custGeom>
            <a:avLst/>
            <a:gdLst/>
            <a:ahLst/>
            <a:cxnLst/>
            <a:rect l="l" t="t" r="r" b="b"/>
            <a:pathLst>
              <a:path w="2815007" h="1808642">
                <a:moveTo>
                  <a:pt x="0" y="0"/>
                </a:moveTo>
                <a:lnTo>
                  <a:pt x="2815007" y="0"/>
                </a:lnTo>
                <a:lnTo>
                  <a:pt x="2815007" y="1808643"/>
                </a:lnTo>
                <a:lnTo>
                  <a:pt x="0" y="180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49989" y="5916727"/>
            <a:ext cx="4653149" cy="1637469"/>
          </a:xfrm>
          <a:custGeom>
            <a:avLst/>
            <a:gdLst/>
            <a:ahLst/>
            <a:cxnLst/>
            <a:rect l="l" t="t" r="r" b="b"/>
            <a:pathLst>
              <a:path w="4653149" h="1637469">
                <a:moveTo>
                  <a:pt x="0" y="0"/>
                </a:moveTo>
                <a:lnTo>
                  <a:pt x="4653149" y="0"/>
                </a:lnTo>
                <a:lnTo>
                  <a:pt x="4653149" y="1637469"/>
                </a:lnTo>
                <a:lnTo>
                  <a:pt x="0" y="1637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24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Nonpharmacologic Pain Management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8953" y="2315240"/>
            <a:ext cx="16230600" cy="677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Opioid medications: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Fentanyl – 50-100mcg q1hr</a:t>
            </a:r>
          </a:p>
          <a:p>
            <a:pPr marL="1813558" lvl="3" indent="-453390" algn="l">
              <a:lnSpc>
                <a:spcPts val="4199"/>
              </a:lnSpc>
              <a:buFont typeface="Arial"/>
              <a:buChar char="￭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Caution: can inhibit contractions in early labor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Remifentanil – PCA administration only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Epidural anesthesia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Positioning for placement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Risk of maternal hypotension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Nitrous oxide: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Delivered via facemask PRN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50/50 nitrous oxide and oxygen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Rapid onset, rapid clearance</a:t>
            </a:r>
          </a:p>
          <a:p>
            <a:pPr algn="l">
              <a:lnSpc>
                <a:spcPts val="4199"/>
              </a:lnSpc>
            </a:pPr>
            <a:endParaRPr lang="en-US" sz="2799">
              <a:solidFill>
                <a:srgbClr val="00000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99"/>
              </a:lnSpc>
            </a:pPr>
            <a:r>
              <a:rPr lang="en-US" sz="2799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anesthesia administration requires informed consent</a:t>
            </a: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99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IV access</a:t>
            </a:r>
          </a:p>
        </p:txBody>
      </p:sp>
      <p:sp>
        <p:nvSpPr>
          <p:cNvPr id="3" name="Freeform 3"/>
          <p:cNvSpPr/>
          <p:nvPr/>
        </p:nvSpPr>
        <p:spPr>
          <a:xfrm>
            <a:off x="11590958" y="2160131"/>
            <a:ext cx="5177795" cy="2983369"/>
          </a:xfrm>
          <a:custGeom>
            <a:avLst/>
            <a:gdLst/>
            <a:ahLst/>
            <a:cxnLst/>
            <a:rect l="l" t="t" r="r" b="b"/>
            <a:pathLst>
              <a:path w="5177795" h="2983369">
                <a:moveTo>
                  <a:pt x="0" y="0"/>
                </a:moveTo>
                <a:lnTo>
                  <a:pt x="5177794" y="0"/>
                </a:lnTo>
                <a:lnTo>
                  <a:pt x="5177794" y="2983369"/>
                </a:lnTo>
                <a:lnTo>
                  <a:pt x="0" y="29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32" t="-7914" b="-2076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95835" y="5481350"/>
            <a:ext cx="7173718" cy="2461482"/>
          </a:xfrm>
          <a:custGeom>
            <a:avLst/>
            <a:gdLst/>
            <a:ahLst/>
            <a:cxnLst/>
            <a:rect l="l" t="t" r="r" b="b"/>
            <a:pathLst>
              <a:path w="7173718" h="2461482">
                <a:moveTo>
                  <a:pt x="0" y="0"/>
                </a:moveTo>
                <a:lnTo>
                  <a:pt x="7173718" y="0"/>
                </a:lnTo>
                <a:lnTo>
                  <a:pt x="7173718" y="2461482"/>
                </a:lnTo>
                <a:lnTo>
                  <a:pt x="0" y="2461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Pharmacologic Pain Management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90500"/>
            <a:ext cx="9334500" cy="10668000"/>
            <a:chOff x="0" y="0"/>
            <a:chExt cx="1339035" cy="1530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9036" cy="1530326"/>
            </a:xfrm>
            <a:custGeom>
              <a:avLst/>
              <a:gdLst/>
              <a:ahLst/>
              <a:cxnLst/>
              <a:rect l="l" t="t" r="r" b="b"/>
              <a:pathLst>
                <a:path w="1339036" h="1530326">
                  <a:moveTo>
                    <a:pt x="0" y="0"/>
                  </a:moveTo>
                  <a:lnTo>
                    <a:pt x="1339036" y="0"/>
                  </a:lnTo>
                  <a:lnTo>
                    <a:pt x="1339036" y="1530326"/>
                  </a:lnTo>
                  <a:lnTo>
                    <a:pt x="0" y="1530326"/>
                  </a:lnTo>
                  <a:close/>
                </a:path>
              </a:pathLst>
            </a:custGeom>
            <a:blipFill>
              <a:blip r:embed="rId3"/>
              <a:stretch>
                <a:fillRect l="-35636" r="-356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667750" y="-199929"/>
            <a:ext cx="952500" cy="10686858"/>
            <a:chOff x="0" y="0"/>
            <a:chExt cx="1270000" cy="14249144"/>
          </a:xfrm>
        </p:grpSpPr>
        <p:sp>
          <p:nvSpPr>
            <p:cNvPr id="5" name="Freeform 5"/>
            <p:cNvSpPr/>
            <p:nvPr/>
          </p:nvSpPr>
          <p:spPr>
            <a:xfrm rot="5400000">
              <a:off x="-3245556" y="9733589"/>
              <a:ext cx="7761111" cy="1270000"/>
            </a:xfrm>
            <a:custGeom>
              <a:avLst/>
              <a:gdLst/>
              <a:ahLst/>
              <a:cxnLst/>
              <a:rect l="l" t="t" r="r" b="b"/>
              <a:pathLst>
                <a:path w="7761111" h="1270000">
                  <a:moveTo>
                    <a:pt x="0" y="0"/>
                  </a:moveTo>
                  <a:lnTo>
                    <a:pt x="7761112" y="0"/>
                  </a:lnTo>
                  <a:lnTo>
                    <a:pt x="7761112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5400000" flipH="1">
              <a:off x="-3245556" y="3245556"/>
              <a:ext cx="7761111" cy="1270000"/>
            </a:xfrm>
            <a:custGeom>
              <a:avLst/>
              <a:gdLst/>
              <a:ahLst/>
              <a:cxnLst/>
              <a:rect l="l" t="t" r="r" b="b"/>
              <a:pathLst>
                <a:path w="7761111" h="1270000">
                  <a:moveTo>
                    <a:pt x="7761112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7761112" y="1270000"/>
                  </a:lnTo>
                  <a:lnTo>
                    <a:pt x="776111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2278469"/>
            <a:ext cx="8829612" cy="7379473"/>
            <a:chOff x="0" y="0"/>
            <a:chExt cx="11772816" cy="9839297"/>
          </a:xfrm>
        </p:grpSpPr>
        <p:sp>
          <p:nvSpPr>
            <p:cNvPr id="8" name="TextBox 8"/>
            <p:cNvSpPr txBox="1"/>
            <p:nvPr/>
          </p:nvSpPr>
          <p:spPr>
            <a:xfrm>
              <a:off x="0" y="1765272"/>
              <a:ext cx="11772816" cy="807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 algn="l">
                <a:lnSpc>
                  <a:spcPts val="3749"/>
                </a:lnSpc>
                <a:buAutoNum type="arabicPeriod"/>
              </a:pPr>
              <a:r>
                <a:rPr lang="en-US" sz="2999" b="1" spc="-29">
                  <a:solidFill>
                    <a:srgbClr val="00000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Describe the stages of labor.</a:t>
              </a:r>
            </a:p>
            <a:p>
              <a:pPr marL="647698" lvl="1" indent="-323849" algn="l">
                <a:lnSpc>
                  <a:spcPts val="3749"/>
                </a:lnSpc>
                <a:buAutoNum type="arabicPeriod"/>
              </a:pPr>
              <a:r>
                <a:rPr lang="en-US" sz="2999" b="1" spc="-29">
                  <a:solidFill>
                    <a:srgbClr val="00000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Distinguish between true labor and false labor.</a:t>
              </a:r>
            </a:p>
            <a:p>
              <a:pPr marL="647698" lvl="1" indent="-323849" algn="l">
                <a:lnSpc>
                  <a:spcPts val="3749"/>
                </a:lnSpc>
                <a:buAutoNum type="arabicPeriod"/>
              </a:pPr>
              <a:r>
                <a:rPr lang="en-US" sz="2999" b="1" spc="-29">
                  <a:solidFill>
                    <a:srgbClr val="00000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Explain the factors that affect the labor process.</a:t>
              </a:r>
            </a:p>
            <a:p>
              <a:pPr marL="647698" lvl="1" indent="-323849" algn="l">
                <a:lnSpc>
                  <a:spcPts val="3749"/>
                </a:lnSpc>
                <a:buAutoNum type="arabicPeriod"/>
              </a:pPr>
              <a:r>
                <a:rPr lang="en-US" sz="2999" b="1" spc="-29">
                  <a:solidFill>
                    <a:srgbClr val="00000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Summarize the cardinal movements of labor.</a:t>
              </a:r>
            </a:p>
            <a:p>
              <a:pPr marL="647698" lvl="1" indent="-323849" algn="l">
                <a:lnSpc>
                  <a:spcPts val="3749"/>
                </a:lnSpc>
                <a:buAutoNum type="arabicPeriod"/>
              </a:pPr>
              <a:r>
                <a:rPr lang="en-US" sz="2999" b="1" spc="-29">
                  <a:solidFill>
                    <a:srgbClr val="00000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Describe ongoing assessment of maternal progress during the first, second, third, and fourth stages of labor.</a:t>
              </a:r>
            </a:p>
            <a:p>
              <a:pPr marL="647698" lvl="1" indent="-323849" algn="l">
                <a:lnSpc>
                  <a:spcPts val="3749"/>
                </a:lnSpc>
                <a:buAutoNum type="arabicPeriod"/>
              </a:pPr>
              <a:r>
                <a:rPr lang="en-US" sz="2999" b="1" spc="-29">
                  <a:solidFill>
                    <a:srgbClr val="00000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Describe fetal assessment during labor.</a:t>
              </a:r>
            </a:p>
            <a:p>
              <a:pPr marL="647698" lvl="1" indent="-323849" algn="l">
                <a:lnSpc>
                  <a:spcPts val="3749"/>
                </a:lnSpc>
                <a:buAutoNum type="arabicPeriod"/>
              </a:pPr>
              <a:r>
                <a:rPr lang="en-US" sz="2999" b="1" spc="-29">
                  <a:solidFill>
                    <a:srgbClr val="00000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Compare nonpharmacologic and pharmacologic pain management strategies for comfort in labor.</a:t>
              </a:r>
            </a:p>
            <a:p>
              <a:pPr marL="647698" lvl="1" indent="-323849" algn="l">
                <a:lnSpc>
                  <a:spcPts val="3749"/>
                </a:lnSpc>
                <a:buAutoNum type="arabicPeriod"/>
              </a:pPr>
              <a:r>
                <a:rPr lang="en-US" sz="2999" b="1" spc="-29">
                  <a:solidFill>
                    <a:srgbClr val="000001"/>
                  </a:solidFill>
                  <a:latin typeface="Nunito Medium"/>
                  <a:ea typeface="Nunito Medium"/>
                  <a:cs typeface="Nunito Medium"/>
                  <a:sym typeface="Nunito Medium"/>
                </a:rPr>
                <a:t>Describe the role of the nurse during the first, second, third, and fourth stages of labor.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772816" cy="1200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0001"/>
                  </a:solidFill>
                  <a:latin typeface="Gliker Semi-Bold"/>
                  <a:ea typeface="Gliker Semi-Bold"/>
                  <a:cs typeface="Gliker Semi-Bold"/>
                  <a:sym typeface="Gliker Semi-Bold"/>
                </a:rPr>
                <a:t>Learning Objectives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1926733" flipH="1" flipV="1">
            <a:off x="-122673" y="619966"/>
            <a:ext cx="3293346" cy="848037"/>
          </a:xfrm>
          <a:custGeom>
            <a:avLst/>
            <a:gdLst/>
            <a:ahLst/>
            <a:cxnLst/>
            <a:rect l="l" t="t" r="r" b="b"/>
            <a:pathLst>
              <a:path w="3293346" h="848037">
                <a:moveTo>
                  <a:pt x="3293346" y="848037"/>
                </a:moveTo>
                <a:lnTo>
                  <a:pt x="0" y="848037"/>
                </a:lnTo>
                <a:lnTo>
                  <a:pt x="0" y="0"/>
                </a:lnTo>
                <a:lnTo>
                  <a:pt x="3293346" y="0"/>
                </a:lnTo>
                <a:lnTo>
                  <a:pt x="3293346" y="84803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191500" y="-739161"/>
            <a:ext cx="2665179" cy="3177561"/>
          </a:xfrm>
          <a:custGeom>
            <a:avLst/>
            <a:gdLst/>
            <a:ahLst/>
            <a:cxnLst/>
            <a:rect l="l" t="t" r="r" b="b"/>
            <a:pathLst>
              <a:path w="2665179" h="3177561">
                <a:moveTo>
                  <a:pt x="0" y="0"/>
                </a:moveTo>
                <a:lnTo>
                  <a:pt x="2665179" y="0"/>
                </a:lnTo>
                <a:lnTo>
                  <a:pt x="2665179" y="3177561"/>
                </a:lnTo>
                <a:lnTo>
                  <a:pt x="0" y="3177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Nursing Care During Labor &amp; Delivery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748076"/>
            <a:ext cx="16230600" cy="363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Basic body functions: fluid status, nutrition, elimination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Move that mom!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Promote a therapeutic environment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Labor support - can be done by nurse or chosen support person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Partner support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Pain management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Involve the woman in decision making regarding her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1868584"/>
            <a:ext cx="16002000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500" b="1">
                <a:solidFill>
                  <a:srgbClr val="D05C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First stage of labor</a:t>
            </a:r>
          </a:p>
        </p:txBody>
      </p:sp>
      <p:sp>
        <p:nvSpPr>
          <p:cNvPr id="5" name="Freeform 5"/>
          <p:cNvSpPr/>
          <p:nvPr/>
        </p:nvSpPr>
        <p:spPr>
          <a:xfrm>
            <a:off x="12730207" y="3670723"/>
            <a:ext cx="3728713" cy="3728713"/>
          </a:xfrm>
          <a:custGeom>
            <a:avLst/>
            <a:gdLst/>
            <a:ahLst/>
            <a:cxnLst/>
            <a:rect l="l" t="t" r="r" b="b"/>
            <a:pathLst>
              <a:path w="3728713" h="3728713">
                <a:moveTo>
                  <a:pt x="0" y="0"/>
                </a:moveTo>
                <a:lnTo>
                  <a:pt x="3728714" y="0"/>
                </a:lnTo>
                <a:lnTo>
                  <a:pt x="3728714" y="3728713"/>
                </a:lnTo>
                <a:lnTo>
                  <a:pt x="0" y="3728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62309"/>
            <a:ext cx="16230600" cy="642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Facilitate maternal position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Lithotomy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Semi-recumbent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Lateral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Upright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Hands and knees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Labor support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Guide bearing down efforts - Valsalva maneuver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Monitoring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Fetal heart rate &amp; pattern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Contraction pattern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Maternal vital signs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Immediate assessment and care of newborn</a:t>
            </a:r>
          </a:p>
        </p:txBody>
      </p:sp>
      <p:sp>
        <p:nvSpPr>
          <p:cNvPr id="3" name="Freeform 3"/>
          <p:cNvSpPr/>
          <p:nvPr/>
        </p:nvSpPr>
        <p:spPr>
          <a:xfrm>
            <a:off x="8871779" y="5314950"/>
            <a:ext cx="4862644" cy="2853721"/>
          </a:xfrm>
          <a:custGeom>
            <a:avLst/>
            <a:gdLst/>
            <a:ahLst/>
            <a:cxnLst/>
            <a:rect l="l" t="t" r="r" b="b"/>
            <a:pathLst>
              <a:path w="4862644" h="2853721">
                <a:moveTo>
                  <a:pt x="0" y="0"/>
                </a:moveTo>
                <a:lnTo>
                  <a:pt x="4862644" y="0"/>
                </a:lnTo>
                <a:lnTo>
                  <a:pt x="4862644" y="2853721"/>
                </a:lnTo>
                <a:lnTo>
                  <a:pt x="0" y="285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318" t="-350669" r="-63514" b="-6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Nursing Care During Labor &amp; Delivery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1868584"/>
            <a:ext cx="16002000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500" b="1">
                <a:solidFill>
                  <a:srgbClr val="D05C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Second stage of labor</a:t>
            </a:r>
          </a:p>
        </p:txBody>
      </p:sp>
      <p:sp>
        <p:nvSpPr>
          <p:cNvPr id="6" name="Freeform 6"/>
          <p:cNvSpPr/>
          <p:nvPr/>
        </p:nvSpPr>
        <p:spPr>
          <a:xfrm>
            <a:off x="8110493" y="2683744"/>
            <a:ext cx="9373976" cy="2764556"/>
          </a:xfrm>
          <a:custGeom>
            <a:avLst/>
            <a:gdLst/>
            <a:ahLst/>
            <a:cxnLst/>
            <a:rect l="l" t="t" r="r" b="b"/>
            <a:pathLst>
              <a:path w="9373976" h="2764556">
                <a:moveTo>
                  <a:pt x="0" y="0"/>
                </a:moveTo>
                <a:lnTo>
                  <a:pt x="9373976" y="0"/>
                </a:lnTo>
                <a:lnTo>
                  <a:pt x="9373976" y="2764556"/>
                </a:lnTo>
                <a:lnTo>
                  <a:pt x="0" y="276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4018" b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403581" y="5448300"/>
            <a:ext cx="2855719" cy="2720371"/>
          </a:xfrm>
          <a:custGeom>
            <a:avLst/>
            <a:gdLst/>
            <a:ahLst/>
            <a:cxnLst/>
            <a:rect l="l" t="t" r="r" b="b"/>
            <a:pathLst>
              <a:path w="2855719" h="2720371">
                <a:moveTo>
                  <a:pt x="0" y="0"/>
                </a:moveTo>
                <a:lnTo>
                  <a:pt x="2855719" y="0"/>
                </a:lnTo>
                <a:lnTo>
                  <a:pt x="2855719" y="2720371"/>
                </a:lnTo>
                <a:lnTo>
                  <a:pt x="0" y="2720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277" t="-153247" b="-2886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1843" y="3785540"/>
            <a:ext cx="5401688" cy="4510409"/>
          </a:xfrm>
          <a:custGeom>
            <a:avLst/>
            <a:gdLst/>
            <a:ahLst/>
            <a:cxnLst/>
            <a:rect l="l" t="t" r="r" b="b"/>
            <a:pathLst>
              <a:path w="5401688" h="4510409">
                <a:moveTo>
                  <a:pt x="0" y="0"/>
                </a:moveTo>
                <a:lnTo>
                  <a:pt x="5401688" y="0"/>
                </a:lnTo>
                <a:lnTo>
                  <a:pt x="5401688" y="4510409"/>
                </a:lnTo>
                <a:lnTo>
                  <a:pt x="0" y="451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Nursing Care During Labor &amp; Delivery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38551"/>
            <a:ext cx="16230600" cy="394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Placenta usually delivered within 15 minutes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Signs of placental separation: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Firmly contracting fundus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Lengthening of the umbilical cord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Gush of blood from vagina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Q15 min VS (or PRN)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Administer oxytocin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Encourage breastfeeding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1868584"/>
            <a:ext cx="16002000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500" b="1">
                <a:solidFill>
                  <a:srgbClr val="D05C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Third stage of labor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Nursing Care During Labor &amp; Delivery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738551"/>
            <a:ext cx="16230600" cy="394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First 1-2 hours after birth - </a:t>
            </a:r>
            <a:r>
              <a:rPr lang="en-US" sz="2600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bonding time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Q15min VS for the first 2 hours; temp at least q4hr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Massage the fundus - look for bleeding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Goal is for fundus to be firm and midline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If boggy, massage to promote uterine contraction until firm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Signs of problems: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Excessive blood loss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Alterations in vital signs/level of consciousness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1868584"/>
            <a:ext cx="16002000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3500" b="1">
                <a:solidFill>
                  <a:srgbClr val="D05C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Fourth stage of labor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74941"/>
            <a:ext cx="1623060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Lowdermilk, D. L., Cashion, K., Alden, K. R., Olshandsky, E. F., &amp; Perry, S. E. (2024). Maternity and women’s healthcare (13th ed.). St. Louis: Elsevier.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66351"/>
            <a:ext cx="16230600" cy="593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Who can deliver a baby?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Obstetricians (OBGYNs)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Certified Nurse Midwives (CNMs)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Other professional midwives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Doulas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Hospital births: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Labor, delivery, recovery rooms (LDRs)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Labor, delivery, recovery, postpartum rooms (LDRPs)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Operating room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Alternative birthing environments: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Birth center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Home birth</a:t>
            </a:r>
          </a:p>
        </p:txBody>
      </p:sp>
      <p:sp>
        <p:nvSpPr>
          <p:cNvPr id="3" name="Freeform 3"/>
          <p:cNvSpPr/>
          <p:nvPr/>
        </p:nvSpPr>
        <p:spPr>
          <a:xfrm>
            <a:off x="11254052" y="1900329"/>
            <a:ext cx="5766523" cy="4411390"/>
          </a:xfrm>
          <a:custGeom>
            <a:avLst/>
            <a:gdLst/>
            <a:ahLst/>
            <a:cxnLst/>
            <a:rect l="l" t="t" r="r" b="b"/>
            <a:pathLst>
              <a:path w="5766523" h="4411390">
                <a:moveTo>
                  <a:pt x="0" y="0"/>
                </a:moveTo>
                <a:lnTo>
                  <a:pt x="5766523" y="0"/>
                </a:lnTo>
                <a:lnTo>
                  <a:pt x="5766523" y="4411390"/>
                </a:lnTo>
                <a:lnTo>
                  <a:pt x="0" y="441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803988" y="5721587"/>
            <a:ext cx="6666652" cy="4449990"/>
          </a:xfrm>
          <a:custGeom>
            <a:avLst/>
            <a:gdLst/>
            <a:ahLst/>
            <a:cxnLst/>
            <a:rect l="l" t="t" r="r" b="b"/>
            <a:pathLst>
              <a:path w="6666652" h="4449990">
                <a:moveTo>
                  <a:pt x="0" y="0"/>
                </a:moveTo>
                <a:lnTo>
                  <a:pt x="6666652" y="0"/>
                </a:lnTo>
                <a:lnTo>
                  <a:pt x="6666652" y="4449990"/>
                </a:lnTo>
                <a:lnTo>
                  <a:pt x="0" y="4449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Options Surrounding Birth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5876"/>
            <a:ext cx="16230600" cy="416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Labor: process of moving fetus, placenta, and membranes out of the uterus through the birth canal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Includes the following: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1) Regular progression of uterine contractions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2) Progressive effacement and dilation of the cervix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3) Progressive descent of the presenting part.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Onset of labor: single cause is unknown; believed to be caused by many factors coming together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Labor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573" y="2796624"/>
            <a:ext cx="4075056" cy="762000"/>
            <a:chOff x="0" y="0"/>
            <a:chExt cx="217336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3363" cy="406400"/>
            </a:xfrm>
            <a:custGeom>
              <a:avLst/>
              <a:gdLst/>
              <a:ahLst/>
              <a:cxnLst/>
              <a:rect l="l" t="t" r="r" b="b"/>
              <a:pathLst>
                <a:path w="2173363" h="406400">
                  <a:moveTo>
                    <a:pt x="1970163" y="0"/>
                  </a:moveTo>
                  <a:cubicBezTo>
                    <a:pt x="2082387" y="0"/>
                    <a:pt x="2173363" y="90976"/>
                    <a:pt x="2173363" y="203200"/>
                  </a:cubicBezTo>
                  <a:cubicBezTo>
                    <a:pt x="2173363" y="315424"/>
                    <a:pt x="2082387" y="406400"/>
                    <a:pt x="19701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C8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173363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50"/>
                </a:lnSpc>
              </a:pPr>
              <a:r>
                <a:rPr lang="en-US" sz="3000" b="1" spc="-30">
                  <a:solidFill>
                    <a:srgbClr val="00000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Dilation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06472" y="2796624"/>
            <a:ext cx="4075056" cy="762000"/>
            <a:chOff x="0" y="0"/>
            <a:chExt cx="217336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3363" cy="406400"/>
            </a:xfrm>
            <a:custGeom>
              <a:avLst/>
              <a:gdLst/>
              <a:ahLst/>
              <a:cxnLst/>
              <a:rect l="l" t="t" r="r" b="b"/>
              <a:pathLst>
                <a:path w="2173363" h="406400">
                  <a:moveTo>
                    <a:pt x="1970163" y="0"/>
                  </a:moveTo>
                  <a:cubicBezTo>
                    <a:pt x="2082387" y="0"/>
                    <a:pt x="2173363" y="90976"/>
                    <a:pt x="2173363" y="203200"/>
                  </a:cubicBezTo>
                  <a:cubicBezTo>
                    <a:pt x="2173363" y="315424"/>
                    <a:pt x="2082387" y="406400"/>
                    <a:pt x="19701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C8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173363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50"/>
                </a:lnSpc>
              </a:pPr>
              <a:r>
                <a:rPr lang="en-US" sz="3000" b="1" spc="-30">
                  <a:solidFill>
                    <a:srgbClr val="00000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Effacement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34078" y="2796624"/>
            <a:ext cx="4075056" cy="762000"/>
            <a:chOff x="0" y="0"/>
            <a:chExt cx="217336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363" cy="406400"/>
            </a:xfrm>
            <a:custGeom>
              <a:avLst/>
              <a:gdLst/>
              <a:ahLst/>
              <a:cxnLst/>
              <a:rect l="l" t="t" r="r" b="b"/>
              <a:pathLst>
                <a:path w="2173363" h="406400">
                  <a:moveTo>
                    <a:pt x="1970163" y="0"/>
                  </a:moveTo>
                  <a:cubicBezTo>
                    <a:pt x="2082387" y="0"/>
                    <a:pt x="2173363" y="90976"/>
                    <a:pt x="2173363" y="203200"/>
                  </a:cubicBezTo>
                  <a:cubicBezTo>
                    <a:pt x="2173363" y="315424"/>
                    <a:pt x="2082387" y="406400"/>
                    <a:pt x="19701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C8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173363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50"/>
                </a:lnSpc>
              </a:pPr>
              <a:r>
                <a:rPr lang="en-US" sz="3000" b="1" spc="-30">
                  <a:solidFill>
                    <a:srgbClr val="00000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Engagement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40160" y="5029711"/>
            <a:ext cx="4462891" cy="4228589"/>
          </a:xfrm>
          <a:custGeom>
            <a:avLst/>
            <a:gdLst/>
            <a:ahLst/>
            <a:cxnLst/>
            <a:rect l="l" t="t" r="r" b="b"/>
            <a:pathLst>
              <a:path w="4462891" h="4228589">
                <a:moveTo>
                  <a:pt x="0" y="0"/>
                </a:moveTo>
                <a:lnTo>
                  <a:pt x="4462891" y="0"/>
                </a:lnTo>
                <a:lnTo>
                  <a:pt x="4462891" y="4228589"/>
                </a:lnTo>
                <a:lnTo>
                  <a:pt x="0" y="4228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573021" y="6260128"/>
            <a:ext cx="5246739" cy="4026872"/>
          </a:xfrm>
          <a:custGeom>
            <a:avLst/>
            <a:gdLst/>
            <a:ahLst/>
            <a:cxnLst/>
            <a:rect l="l" t="t" r="r" b="b"/>
            <a:pathLst>
              <a:path w="5246739" h="4026872">
                <a:moveTo>
                  <a:pt x="0" y="0"/>
                </a:moveTo>
                <a:lnTo>
                  <a:pt x="5246739" y="0"/>
                </a:lnTo>
                <a:lnTo>
                  <a:pt x="5246739" y="4026872"/>
                </a:lnTo>
                <a:lnTo>
                  <a:pt x="0" y="4026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Labor Progress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6044" y="3897884"/>
            <a:ext cx="5195913" cy="239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b="1" spc="-25">
                <a:solidFill>
                  <a:srgbClr val="000001"/>
                </a:solidFill>
                <a:latin typeface="Nunito Bold"/>
                <a:ea typeface="Nunito Bold"/>
                <a:cs typeface="Nunito Bold"/>
                <a:sym typeface="Nunito Bold"/>
              </a:rPr>
              <a:t>Shortening and thinning of cervix</a:t>
            </a:r>
          </a:p>
          <a:p>
            <a:pPr marL="561337" lvl="1" indent="-280669" algn="l">
              <a:lnSpc>
                <a:spcPts val="3899"/>
              </a:lnSpc>
              <a:buFont typeface="Arial"/>
              <a:buChar char="•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Usually progresses more quickly than dilation</a:t>
            </a:r>
          </a:p>
          <a:p>
            <a:pPr marL="561337" lvl="1" indent="-280669" algn="l">
              <a:lnSpc>
                <a:spcPts val="3899"/>
              </a:lnSpc>
              <a:buFont typeface="Arial"/>
              <a:buChar char="•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Degree expressed in percentages from 0%-100%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6145" y="3897884"/>
            <a:ext cx="5195913" cy="28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b="1" spc="-25">
                <a:solidFill>
                  <a:srgbClr val="000001"/>
                </a:solidFill>
                <a:latin typeface="Nunito Bold"/>
                <a:ea typeface="Nunito Bold"/>
                <a:cs typeface="Nunito Bold"/>
                <a:sym typeface="Nunito Bold"/>
              </a:rPr>
              <a:t>Widening of cervical opening</a:t>
            </a:r>
          </a:p>
          <a:p>
            <a:pPr marL="561337" lvl="1" indent="-280669" algn="l">
              <a:lnSpc>
                <a:spcPts val="3899"/>
              </a:lnSpc>
              <a:buFont typeface="Arial"/>
              <a:buChar char="•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0-10 centimeters</a:t>
            </a:r>
          </a:p>
          <a:p>
            <a:pPr marL="561337" lvl="1" indent="-280669" algn="l">
              <a:lnSpc>
                <a:spcPts val="3899"/>
              </a:lnSpc>
              <a:buFont typeface="Arial"/>
              <a:buChar char="•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Caused by strong uterine contractions and the pressure of the presenting part of the fetus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73649" y="3897884"/>
            <a:ext cx="5195913" cy="9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b="1" spc="-25">
                <a:solidFill>
                  <a:srgbClr val="000001"/>
                </a:solidFill>
                <a:latin typeface="Nunito Bold"/>
                <a:ea typeface="Nunito Bold"/>
                <a:cs typeface="Nunito Bold"/>
                <a:sym typeface="Nunito Bold"/>
              </a:rPr>
              <a:t>Describes the position of the fetus within the maternal pelvis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36773" y="6315075"/>
            <a:ext cx="2286000" cy="762000"/>
            <a:chOff x="0" y="0"/>
            <a:chExt cx="12192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016000" y="0"/>
                  </a:moveTo>
                  <a:cubicBezTo>
                    <a:pt x="1128224" y="0"/>
                    <a:pt x="1219200" y="90976"/>
                    <a:pt x="1219200" y="203200"/>
                  </a:cubicBezTo>
                  <a:cubicBezTo>
                    <a:pt x="1219200" y="315424"/>
                    <a:pt x="1128224" y="406400"/>
                    <a:pt x="10160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E3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2192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50"/>
                </a:lnSpc>
              </a:pPr>
              <a:r>
                <a:rPr lang="en-US" sz="3000" b="1" spc="-30">
                  <a:solidFill>
                    <a:srgbClr val="00000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Third stage: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4824" y="6315075"/>
            <a:ext cx="2677818" cy="762000"/>
            <a:chOff x="0" y="0"/>
            <a:chExt cx="142816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8169" cy="406400"/>
            </a:xfrm>
            <a:custGeom>
              <a:avLst/>
              <a:gdLst/>
              <a:ahLst/>
              <a:cxnLst/>
              <a:rect l="l" t="t" r="r" b="b"/>
              <a:pathLst>
                <a:path w="1428169" h="406400">
                  <a:moveTo>
                    <a:pt x="1224969" y="0"/>
                  </a:moveTo>
                  <a:cubicBezTo>
                    <a:pt x="1337194" y="0"/>
                    <a:pt x="1428169" y="90976"/>
                    <a:pt x="1428169" y="203200"/>
                  </a:cubicBezTo>
                  <a:cubicBezTo>
                    <a:pt x="1428169" y="315424"/>
                    <a:pt x="1337194" y="406400"/>
                    <a:pt x="12249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E3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428169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50"/>
                </a:lnSpc>
              </a:pPr>
              <a:r>
                <a:rPr lang="en-US" sz="3000" b="1" spc="-30">
                  <a:solidFill>
                    <a:srgbClr val="00000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Fourth stage: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74824" y="2450355"/>
            <a:ext cx="2677818" cy="762000"/>
            <a:chOff x="0" y="0"/>
            <a:chExt cx="1428169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8169" cy="406400"/>
            </a:xfrm>
            <a:custGeom>
              <a:avLst/>
              <a:gdLst/>
              <a:ahLst/>
              <a:cxnLst/>
              <a:rect l="l" t="t" r="r" b="b"/>
              <a:pathLst>
                <a:path w="1428169" h="406400">
                  <a:moveTo>
                    <a:pt x="1224969" y="0"/>
                  </a:moveTo>
                  <a:cubicBezTo>
                    <a:pt x="1337194" y="0"/>
                    <a:pt x="1428169" y="90976"/>
                    <a:pt x="1428169" y="203200"/>
                  </a:cubicBezTo>
                  <a:cubicBezTo>
                    <a:pt x="1428169" y="315424"/>
                    <a:pt x="1337194" y="406400"/>
                    <a:pt x="12249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E3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428169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50"/>
                </a:lnSpc>
              </a:pPr>
              <a:r>
                <a:rPr lang="en-US" sz="3000" b="1" spc="-30">
                  <a:solidFill>
                    <a:srgbClr val="00000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Second stage: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36773" y="2450355"/>
            <a:ext cx="2286000" cy="762000"/>
            <a:chOff x="0" y="0"/>
            <a:chExt cx="12192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016000" y="0"/>
                  </a:moveTo>
                  <a:cubicBezTo>
                    <a:pt x="1128224" y="0"/>
                    <a:pt x="1219200" y="90976"/>
                    <a:pt x="1219200" y="203200"/>
                  </a:cubicBezTo>
                  <a:cubicBezTo>
                    <a:pt x="1219200" y="315424"/>
                    <a:pt x="1128224" y="406400"/>
                    <a:pt x="10160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E3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2192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50"/>
                </a:lnSpc>
              </a:pPr>
              <a:r>
                <a:rPr lang="en-US" sz="3000" b="1" spc="-30">
                  <a:solidFill>
                    <a:srgbClr val="00000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First stage: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4255" y="3455242"/>
            <a:ext cx="8629745" cy="272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Onset of regular uterine contractions to full dilation of the cervix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Latent phase (0-5cm)</a:t>
            </a:r>
          </a:p>
          <a:p>
            <a:pPr marL="1122675" lvl="2" indent="-374225" algn="l">
              <a:lnSpc>
                <a:spcPts val="3639"/>
              </a:lnSpc>
              <a:buFont typeface="Arial"/>
              <a:buChar char="⚬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Contractions are painful and cause cervical change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Active phase (6-10cm)</a:t>
            </a:r>
          </a:p>
          <a:p>
            <a:pPr marL="1122675" lvl="2" indent="-374225" algn="l">
              <a:lnSpc>
                <a:spcPts val="3639"/>
              </a:lnSpc>
              <a:buFont typeface="Arial"/>
              <a:buChar char="⚬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Rapid cervical change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98694" y="7310438"/>
            <a:ext cx="7626098" cy="166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-31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Delivery of the placenta until woman’s condition is stable (usually 1 hour after birth)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255" y="7310438"/>
            <a:ext cx="8629745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-31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Birth of the infant through delivery of the placenta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98694" y="3455242"/>
            <a:ext cx="7626098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Time the cervix is fully dilated to the birth of the infant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Cervix is fully dilated and effaced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Latent: passive fetal descent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Active: pushing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Stages of Labor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4442" y="1965021"/>
            <a:ext cx="4894858" cy="6356958"/>
          </a:xfrm>
          <a:custGeom>
            <a:avLst/>
            <a:gdLst/>
            <a:ahLst/>
            <a:cxnLst/>
            <a:rect l="l" t="t" r="r" b="b"/>
            <a:pathLst>
              <a:path w="4894858" h="6356958">
                <a:moveTo>
                  <a:pt x="0" y="0"/>
                </a:moveTo>
                <a:lnTo>
                  <a:pt x="4894858" y="0"/>
                </a:lnTo>
                <a:lnTo>
                  <a:pt x="48948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Factors Affecting Labor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2716530"/>
            <a:ext cx="14251602" cy="345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Labor &amp; birth are affected by the 5 Ps: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Passenger(s)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Passageway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Powers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Position (of pregnant person)</a:t>
            </a:r>
          </a:p>
          <a:p>
            <a:pPr marL="1122681" lvl="2" indent="-374227" algn="l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Psychological response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Fetal head is the major determining factor for course of birth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Is This Labor?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62161" y="3358906"/>
            <a:ext cx="16763679" cy="3569188"/>
            <a:chOff x="0" y="0"/>
            <a:chExt cx="22351572" cy="4758918"/>
          </a:xfrm>
        </p:grpSpPr>
        <p:sp>
          <p:nvSpPr>
            <p:cNvPr id="4" name="TextBox 4"/>
            <p:cNvSpPr txBox="1"/>
            <p:nvPr/>
          </p:nvSpPr>
          <p:spPr>
            <a:xfrm>
              <a:off x="0" y="633957"/>
              <a:ext cx="11175786" cy="3426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Regular, intense contractions felt in back and/or abdomen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Contractions become stronger, last longer, and occur closer together over time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Cervical change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175786" y="-76200"/>
              <a:ext cx="11175786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 b="1">
                  <a:solidFill>
                    <a:srgbClr val="D05C7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False Labor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5386" y="-76200"/>
              <a:ext cx="11175786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 b="1">
                  <a:solidFill>
                    <a:srgbClr val="D05C7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True labor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175786" y="633957"/>
              <a:ext cx="11175786" cy="4124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Irregular contractions felt in back or upper abdomen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Contractions may come and go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Pain/cramping is relieved with position changes or rest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 associated cervical change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10895" y="2015942"/>
            <a:ext cx="5219450" cy="5014319"/>
          </a:xfrm>
          <a:custGeom>
            <a:avLst/>
            <a:gdLst/>
            <a:ahLst/>
            <a:cxnLst/>
            <a:rect l="l" t="t" r="r" b="b"/>
            <a:pathLst>
              <a:path w="5219450" h="5014319">
                <a:moveTo>
                  <a:pt x="0" y="0"/>
                </a:moveTo>
                <a:lnTo>
                  <a:pt x="5219450" y="0"/>
                </a:lnTo>
                <a:lnTo>
                  <a:pt x="5219450" y="5014319"/>
                </a:lnTo>
                <a:lnTo>
                  <a:pt x="0" y="5014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3000" y="790575"/>
            <a:ext cx="16002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Is This Labor?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26055"/>
            <a:ext cx="16230600" cy="363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Obstetric triage &amp; EMTALA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Signs of labor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Lightening/dropping of the fetus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Bloody show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Determine if water has broken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Nitrazine test for pH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1"/>
                </a:solidFill>
                <a:latin typeface="Canva Sans"/>
                <a:ea typeface="Canva Sans"/>
                <a:cs typeface="Canva Sans"/>
                <a:sym typeface="Canva Sans"/>
              </a:rPr>
              <a:t>Test for ferning of fluid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1196</Words>
  <Application>Microsoft Office PowerPoint</Application>
  <PresentationFormat>Custom</PresentationFormat>
  <Paragraphs>259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Canva Sans</vt:lpstr>
      <vt:lpstr>Canva Sans Bold</vt:lpstr>
      <vt:lpstr>Gliker Semi-Bold</vt:lpstr>
      <vt:lpstr>Nunito</vt:lpstr>
      <vt:lpstr>Nunito Bold</vt:lpstr>
      <vt:lpstr>Nunito Medium</vt:lpstr>
      <vt:lpstr>Canva Sans Medium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FA25 Normal Labor and Delivery</dc:title>
  <dc:creator>Rogers, Maggie</dc:creator>
  <cp:lastModifiedBy>Rogers, Maggie</cp:lastModifiedBy>
  <cp:revision>2</cp:revision>
  <dcterms:created xsi:type="dcterms:W3CDTF">2006-08-16T00:00:00Z</dcterms:created>
  <dcterms:modified xsi:type="dcterms:W3CDTF">2025-10-30T21:33:18Z</dcterms:modified>
  <dc:identifier>DAG2veu1eqI</dc:identifier>
</cp:coreProperties>
</file>